
<file path=[Content_Types].xml><?xml version="1.0" encoding="utf-8"?>
<Types xmlns="http://schemas.openxmlformats.org/package/2006/content-types">
  <Default Extension="png" ContentType="image/png"/>
  <Default Extension="bin" ContentType="application/vnd.ms-office.activeX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ctiveX/activeX1.xml" ContentType="application/vnd.ms-office.activeX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8" r:id="rId3"/>
    <p:sldId id="257" r:id="rId4"/>
    <p:sldId id="263" r:id="rId5"/>
    <p:sldId id="264" r:id="rId6"/>
    <p:sldId id="265" r:id="rId7"/>
    <p:sldId id="266" r:id="rId8"/>
    <p:sldId id="267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60" r:id="rId17"/>
    <p:sldId id="259" r:id="rId18"/>
    <p:sldId id="261" r:id="rId19"/>
    <p:sldId id="279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895" autoAdjust="0"/>
  </p:normalViewPr>
  <p:slideViewPr>
    <p:cSldViewPr>
      <p:cViewPr>
        <p:scale>
          <a:sx n="100" d="100"/>
          <a:sy n="100" d="100"/>
        </p:scale>
        <p:origin x="-384" y="-21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activeX1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FE2FB0-7E73-4AA2-8150-33F49396550F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D21B9C-8A01-410C-B2A0-356494AC8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877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21B9C-8A01-410C-B2A0-356494AC80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340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21B9C-8A01-410C-B2A0-356494AC80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42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21B9C-8A01-410C-B2A0-356494AC807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37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21B9C-8A01-410C-B2A0-356494AC807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948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B3238089-FB4F-4FF5-B3AA-6347969F1A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control" Target="../activeX/activeX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dirty="0" smtClean="0"/>
              <a:t>Web</a:t>
            </a:r>
            <a:br>
              <a:rPr lang="en-US" sz="8000" dirty="0" smtClean="0"/>
            </a:br>
            <a:r>
              <a:rPr lang="en-US" sz="8000" dirty="0" smtClean="0"/>
              <a:t>Survey System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Drop Table team;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1311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2:</a:t>
            </a:r>
            <a:br>
              <a:rPr lang="en-US" dirty="0" smtClean="0"/>
            </a:br>
            <a:r>
              <a:rPr lang="en-US" dirty="0" smtClean="0"/>
              <a:t>Reminder Emails</a:t>
            </a:r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524000"/>
            <a:ext cx="7939087" cy="4902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5792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3:</a:t>
            </a:r>
            <a:br>
              <a:rPr lang="en-US" dirty="0" smtClean="0"/>
            </a:br>
            <a:r>
              <a:rPr lang="en-US" dirty="0" smtClean="0"/>
              <a:t>Generate Report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8" y="2438399"/>
            <a:ext cx="8212137" cy="2798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287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4:</a:t>
            </a:r>
            <a:br>
              <a:rPr lang="en-US" dirty="0" smtClean="0"/>
            </a:br>
            <a:r>
              <a:rPr lang="en-US" dirty="0" smtClean="0"/>
              <a:t>Create Survey</a:t>
            </a:r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562100"/>
            <a:ext cx="6553200" cy="5098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788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5:</a:t>
            </a:r>
            <a:br>
              <a:rPr lang="en-US" dirty="0" smtClean="0"/>
            </a:br>
            <a:r>
              <a:rPr lang="en-US" dirty="0" smtClean="0"/>
              <a:t>Manage Questions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76400"/>
            <a:ext cx="8299398" cy="4881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941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6:</a:t>
            </a:r>
            <a:br>
              <a:rPr lang="en-US" dirty="0" smtClean="0"/>
            </a:br>
            <a:r>
              <a:rPr lang="en-US" dirty="0" smtClean="0"/>
              <a:t>Survey Page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590675"/>
            <a:ext cx="7620000" cy="4945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651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7:</a:t>
            </a:r>
            <a:br>
              <a:rPr lang="en-US" dirty="0" smtClean="0"/>
            </a:br>
            <a:r>
              <a:rPr lang="en-US" dirty="0" smtClean="0"/>
              <a:t>Database</a:t>
            </a:r>
            <a:endParaRPr lang="en-U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225" y="2314575"/>
            <a:ext cx="7010400" cy="3146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360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Model</a:t>
            </a:r>
            <a:br>
              <a:rPr lang="en-US" dirty="0" smtClean="0"/>
            </a:br>
            <a:r>
              <a:rPr lang="en-US" dirty="0" smtClean="0"/>
              <a:t>Sequence Diagram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752600"/>
            <a:ext cx="8001000" cy="4277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2144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Model</a:t>
            </a:r>
            <a:br>
              <a:rPr lang="en-US" dirty="0" smtClean="0"/>
            </a:br>
            <a:r>
              <a:rPr lang="en-US" dirty="0" smtClean="0"/>
              <a:t>Data Flow Diagram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00200"/>
            <a:ext cx="7391400" cy="434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921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br>
              <a:rPr lang="en-US" dirty="0" smtClean="0"/>
            </a:br>
            <a:r>
              <a:rPr lang="en-US" dirty="0" smtClean="0"/>
              <a:t>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9226" name="ShockwaveFlash1" r:id="rId2" imgW="8609524" imgH="5106113"/>
        </mc:Choice>
        <mc:Fallback>
          <p:control name="ShockwaveFlash1" r:id="rId2" imgW="8609524" imgH="5106113">
            <p:pic>
              <p:nvPicPr>
                <p:cNvPr id="0" name="ShockwaveFlash1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52400" y="1524000"/>
                  <a:ext cx="8788400" cy="50673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91240B29-F687-4F45-9708-019B960494DF}">
                    <a14:hiddenLine xmlns:a14="http://schemas.microsoft.com/office/drawing/2010/main" w="9525">
                      <a:noFill/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297527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Implement Bootstrap library</a:t>
            </a:r>
          </a:p>
          <a:p>
            <a:pPr marL="800100" lvl="1" indent="-342900"/>
            <a:r>
              <a:rPr lang="en-US" dirty="0" smtClean="0"/>
              <a:t>Design a more elegant UI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Improve the ‘Submitted’ views</a:t>
            </a:r>
          </a:p>
          <a:p>
            <a:pPr marL="800100" lvl="1" indent="-342900"/>
            <a:r>
              <a:rPr lang="en-US" dirty="0" smtClean="0"/>
              <a:t>Current view is a bit plain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Test the system with a client</a:t>
            </a:r>
          </a:p>
          <a:p>
            <a:pPr marL="800100" lvl="1" indent="-342900"/>
            <a:r>
              <a:rPr lang="en-US" dirty="0" smtClean="0"/>
              <a:t>Riber Gustafson</a:t>
            </a:r>
          </a:p>
        </p:txBody>
      </p:sp>
      <p:pic>
        <p:nvPicPr>
          <p:cNvPr id="8194" name="Picture 2" descr="Image result for bootstrap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1371600"/>
            <a:ext cx="1723892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446" y="3124200"/>
            <a:ext cx="1447800" cy="144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708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br>
              <a:rPr lang="en-US" dirty="0" smtClean="0"/>
            </a:br>
            <a:r>
              <a:rPr lang="en-US" dirty="0" smtClean="0"/>
              <a:t>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Web-based survey system</a:t>
            </a:r>
          </a:p>
          <a:p>
            <a:pPr marL="800100" lvl="1" indent="-342900"/>
            <a:r>
              <a:rPr lang="en-US" dirty="0" smtClean="0"/>
              <a:t>Can be implemented on any website</a:t>
            </a:r>
            <a:br>
              <a:rPr lang="en-US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 smtClean="0"/>
          </a:p>
          <a:p>
            <a:pPr marL="800100" lvl="1" indent="-342900"/>
            <a:r>
              <a:rPr lang="en-US" dirty="0" smtClean="0"/>
              <a:t>Customizable questions and email script</a:t>
            </a:r>
            <a:br>
              <a:rPr lang="en-US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 smtClean="0"/>
          </a:p>
          <a:p>
            <a:pPr marL="800100" lvl="1" indent="-342900"/>
            <a:r>
              <a:rPr lang="en-US" dirty="0" smtClean="0"/>
              <a:t>Generates insightful reports from responses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213" y="2514600"/>
            <a:ext cx="4395787" cy="10176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4038600"/>
            <a:ext cx="4283642" cy="914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5486400"/>
            <a:ext cx="3810000" cy="1050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54184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it unique?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Semantic Differential Questions (w/ Likert Scale)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Survey Structure Targets Companies of Any Size</a:t>
            </a:r>
            <a:br>
              <a:rPr lang="en-US" dirty="0" smtClean="0"/>
            </a:br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536851"/>
              </p:ext>
            </p:extLst>
          </p:nvPr>
        </p:nvGraphicFramePr>
        <p:xfrm>
          <a:off x="533400" y="2286000"/>
          <a:ext cx="7924800" cy="204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/>
                <a:gridCol w="990600"/>
                <a:gridCol w="990600"/>
                <a:gridCol w="990600"/>
                <a:gridCol w="990600"/>
                <a:gridCol w="990600"/>
                <a:gridCol w="990600"/>
                <a:gridCol w="990600"/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Left Statement</a:t>
                      </a:r>
                      <a:br>
                        <a:rPr lang="en-US" dirty="0" smtClean="0"/>
                      </a:br>
                      <a:r>
                        <a:rPr lang="en-US" dirty="0" smtClean="0"/>
                        <a:t>(Positive)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Right Statement</a:t>
                      </a:r>
                      <a:br>
                        <a:rPr lang="en-US" dirty="0" smtClean="0"/>
                      </a:br>
                      <a:r>
                        <a:rPr lang="en-US" dirty="0" smtClean="0"/>
                        <a:t>(Negative)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Strongly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Mostly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Partly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Partly</a:t>
                      </a:r>
                      <a:r>
                        <a:rPr lang="en-US" sz="1600" baseline="0" dirty="0" smtClean="0"/>
                        <a:t>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Mostly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Strongly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CSC 490 is great!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</a:pPr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•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◦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◦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◦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◦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◦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CSC 490 is awful!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447897"/>
              </p:ext>
            </p:extLst>
          </p:nvPr>
        </p:nvGraphicFramePr>
        <p:xfrm>
          <a:off x="533400" y="5257800"/>
          <a:ext cx="7924800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/>
                <a:gridCol w="990600"/>
                <a:gridCol w="990600"/>
                <a:gridCol w="990600"/>
                <a:gridCol w="990600"/>
                <a:gridCol w="990600"/>
                <a:gridCol w="990600"/>
                <a:gridCol w="9906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en-US" b="0" i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➡ </a:t>
                      </a:r>
                      <a:r>
                        <a:rPr lang="en-US" sz="2000" b="0" i="0" dirty="0" smtClean="0">
                          <a:solidFill>
                            <a:srgbClr val="000000"/>
                          </a:solidFill>
                          <a:effectLst/>
                          <a:latin typeface="Arial Narrow" pitchFamily="34" charset="0"/>
                        </a:rPr>
                        <a:t>∞</a:t>
                      </a:r>
                      <a:endParaRPr lang="en-US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en-US" b="0" i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➡ </a:t>
                      </a:r>
                      <a:r>
                        <a:rPr lang="en-US" sz="2000" b="0" i="0" dirty="0" smtClean="0">
                          <a:solidFill>
                            <a:srgbClr val="000000"/>
                          </a:solidFill>
                          <a:effectLst/>
                          <a:latin typeface="Arial Narrow" pitchFamily="34" charset="0"/>
                        </a:rPr>
                        <a:t>∞</a:t>
                      </a:r>
                      <a:endParaRPr lang="en-US" sz="1600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en-US" b="0" i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➡ </a:t>
                      </a:r>
                      <a:r>
                        <a:rPr lang="en-US" sz="2000" b="0" i="0" dirty="0" smtClean="0">
                          <a:solidFill>
                            <a:srgbClr val="000000"/>
                          </a:solidFill>
                          <a:effectLst/>
                          <a:latin typeface="Arial Narrow" pitchFamily="34" charset="0"/>
                        </a:rPr>
                        <a:t>∞</a:t>
                      </a:r>
                      <a:endParaRPr lang="en-US" sz="2400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Company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Survey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Department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Participant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336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br>
              <a:rPr lang="en-US" dirty="0" smtClean="0"/>
            </a:br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all" spc="-60" dirty="0" smtClean="0">
                <a:solidFill>
                  <a:schemeClr val="tx2"/>
                </a:solidFill>
                <a:ea typeface="+mj-ea"/>
                <a:cs typeface="+mj-cs"/>
              </a:rPr>
              <a:t>Administrative</a:t>
            </a:r>
            <a:endParaRPr lang="en-US" cap="all" spc="-60" dirty="0">
              <a:solidFill>
                <a:schemeClr val="tx2"/>
              </a:solidFill>
              <a:ea typeface="+mj-ea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Administrator must log in to access admin page.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Administrator </a:t>
            </a:r>
            <a:r>
              <a:rPr lang="en-US" sz="1700" dirty="0" smtClean="0"/>
              <a:t>should be able to </a:t>
            </a:r>
            <a:r>
              <a:rPr lang="en-US" sz="1700" dirty="0"/>
              <a:t>manage (create, update, delete):</a:t>
            </a:r>
          </a:p>
          <a:p>
            <a:pPr marL="742950" lvl="1" indent="-285750"/>
            <a:r>
              <a:rPr lang="en-US" sz="1700" dirty="0"/>
              <a:t>Companies</a:t>
            </a:r>
          </a:p>
          <a:p>
            <a:pPr marL="742950" lvl="1" indent="-285750"/>
            <a:r>
              <a:rPr lang="en-US" sz="1700" dirty="0"/>
              <a:t>Surveys</a:t>
            </a:r>
          </a:p>
          <a:p>
            <a:pPr marL="742950" lvl="1" indent="-285750"/>
            <a:r>
              <a:rPr lang="en-US" sz="1700" dirty="0"/>
              <a:t>Departments</a:t>
            </a:r>
          </a:p>
          <a:p>
            <a:pPr marL="742950" lvl="1" indent="-285750"/>
            <a:r>
              <a:rPr lang="en-US" sz="1700" dirty="0"/>
              <a:t>Participants</a:t>
            </a:r>
          </a:p>
          <a:p>
            <a:pPr marL="742950" lvl="1" indent="-285750"/>
            <a:r>
              <a:rPr lang="en-US" sz="1700" dirty="0"/>
              <a:t>Questions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381000"/>
            <a:ext cx="1066800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529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  <a:br>
              <a:rPr lang="en-US" dirty="0"/>
            </a:br>
            <a:r>
              <a:rPr lang="en-US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98637"/>
            <a:ext cx="7620000" cy="4373563"/>
          </a:xfrm>
        </p:spPr>
        <p:txBody>
          <a:bodyPr>
            <a:normAutofit fontScale="85000" lnSpcReduction="10000"/>
          </a:bodyPr>
          <a:lstStyle/>
          <a:p>
            <a:r>
              <a:rPr lang="en-US" sz="2400" cap="all" spc="-60" dirty="0">
                <a:solidFill>
                  <a:schemeClr val="tx2"/>
                </a:solidFill>
                <a:ea typeface="+mj-ea"/>
                <a:cs typeface="+mj-cs"/>
              </a:rPr>
              <a:t>Administrative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Administrator </a:t>
            </a:r>
            <a:r>
              <a:rPr lang="en-US" dirty="0" smtClean="0"/>
              <a:t>should </a:t>
            </a:r>
            <a:r>
              <a:rPr lang="en-US" dirty="0"/>
              <a:t>create new surveys with the below process:</a:t>
            </a:r>
          </a:p>
          <a:p>
            <a:pPr marL="800100" lvl="1" indent="-342900"/>
            <a:r>
              <a:rPr lang="en-US" dirty="0"/>
              <a:t>Create a company record or choose an existing one.</a:t>
            </a:r>
          </a:p>
          <a:p>
            <a:pPr marL="800100" lvl="1" indent="-342900"/>
            <a:r>
              <a:rPr lang="en-US" dirty="0"/>
              <a:t>Create a list of departments involved in the survey.</a:t>
            </a:r>
          </a:p>
          <a:p>
            <a:pPr marL="800100" lvl="1" indent="-342900"/>
            <a:r>
              <a:rPr lang="en-US" dirty="0"/>
              <a:t>Supply a comma delimited list of emails for each department.</a:t>
            </a:r>
          </a:p>
          <a:p>
            <a:pPr marL="800100" lvl="1" indent="-342900"/>
            <a:r>
              <a:rPr lang="en-US" dirty="0"/>
              <a:t>Choose the questions involved in the survey.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Automatic emails </a:t>
            </a:r>
            <a:r>
              <a:rPr lang="en-US" dirty="0" smtClean="0"/>
              <a:t>should </a:t>
            </a:r>
            <a:r>
              <a:rPr lang="en-US" dirty="0"/>
              <a:t>be sent out to each </a:t>
            </a:r>
            <a:r>
              <a:rPr lang="en-US" dirty="0" smtClean="0"/>
              <a:t>survey participant.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Administrator should be able to send out reminder </a:t>
            </a:r>
            <a:r>
              <a:rPr lang="en-US" dirty="0"/>
              <a:t>emails </a:t>
            </a:r>
            <a:r>
              <a:rPr lang="en-US" dirty="0" smtClean="0"/>
              <a:t>to:</a:t>
            </a:r>
            <a:endParaRPr lang="en-US" dirty="0"/>
          </a:p>
          <a:p>
            <a:pPr marL="800100" lvl="1" indent="-342900"/>
            <a:r>
              <a:rPr lang="en-US" dirty="0"/>
              <a:t>All participants in the company who have not completed the survey.</a:t>
            </a:r>
          </a:p>
          <a:p>
            <a:pPr marL="800100" lvl="1" indent="-342900"/>
            <a:r>
              <a:rPr lang="en-US" dirty="0"/>
              <a:t>All participants in a department who have not completed the survey.</a:t>
            </a:r>
          </a:p>
          <a:p>
            <a:pPr marL="800100" lvl="1" indent="-342900"/>
            <a:r>
              <a:rPr lang="en-US" dirty="0"/>
              <a:t>An individual participant who has no completed the survey.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Administrator should be able to generate Excel reports.</a:t>
            </a:r>
          </a:p>
          <a:p>
            <a:pPr marL="800100" lvl="1" indent="-342900"/>
            <a:r>
              <a:rPr lang="en-US" dirty="0" smtClean="0"/>
              <a:t>Overall survey results and breakdown by department.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381000"/>
            <a:ext cx="1066800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629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  <a:br>
              <a:rPr lang="en-US" dirty="0"/>
            </a:br>
            <a:r>
              <a:rPr lang="en-US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7620000" cy="437356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2200" cap="all" spc="-60" dirty="0" smtClean="0">
                <a:solidFill>
                  <a:schemeClr val="tx2"/>
                </a:solidFill>
                <a:ea typeface="+mj-ea"/>
                <a:cs typeface="+mj-cs"/>
              </a:rPr>
              <a:t>Survey</a:t>
            </a:r>
            <a:endParaRPr lang="en-US" sz="2200" cap="all" spc="-60" dirty="0">
              <a:solidFill>
                <a:schemeClr val="tx2"/>
              </a:solidFill>
              <a:ea typeface="+mj-ea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Participant </a:t>
            </a:r>
            <a:r>
              <a:rPr lang="en-US" sz="1800" dirty="0" smtClean="0"/>
              <a:t>should receive email with link to survey page.</a:t>
            </a:r>
          </a:p>
          <a:p>
            <a:pPr marL="742950" lvl="1" indent="-285750"/>
            <a:r>
              <a:rPr lang="en-US" sz="1800" dirty="0" smtClean="0"/>
              <a:t>Hyperlink should contain a unique ID.</a:t>
            </a:r>
          </a:p>
          <a:p>
            <a:pPr marL="742950" lvl="1" indent="-285750"/>
            <a:r>
              <a:rPr lang="en-US" sz="1800" dirty="0" smtClean="0"/>
              <a:t>Survey page should not be accessible with an invalid ID.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Survey questions </a:t>
            </a:r>
            <a:r>
              <a:rPr lang="en-US" sz="1800" dirty="0" smtClean="0"/>
              <a:t>should </a:t>
            </a:r>
            <a:r>
              <a:rPr lang="en-US" sz="1800" dirty="0"/>
              <a:t>be </a:t>
            </a:r>
            <a:r>
              <a:rPr lang="en-US" sz="1800" dirty="0" smtClean="0"/>
              <a:t>semantic differential.</a:t>
            </a:r>
          </a:p>
          <a:p>
            <a:pPr marL="742950" lvl="1" indent="-285750"/>
            <a:r>
              <a:rPr lang="en-US" sz="1800" dirty="0" smtClean="0"/>
              <a:t>Response choices should be Likert scale.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Participant </a:t>
            </a:r>
            <a:r>
              <a:rPr lang="en-US" sz="1800" dirty="0"/>
              <a:t>must complete all questions before submitting</a:t>
            </a:r>
            <a:r>
              <a:rPr lang="en-US" sz="1800" dirty="0" smtClean="0"/>
              <a:t>.</a:t>
            </a:r>
          </a:p>
          <a:p>
            <a:pPr marL="742950" lvl="1" indent="-285750"/>
            <a:r>
              <a:rPr lang="en-US" sz="1800" dirty="0" smtClean="0"/>
              <a:t>The participant should be prompted for confirmation.</a:t>
            </a:r>
          </a:p>
          <a:p>
            <a:pPr marL="742950" lvl="1" indent="-285750"/>
            <a:r>
              <a:rPr lang="en-US" sz="1800" dirty="0" smtClean="0"/>
              <a:t>If any questions remain incomplete, the earliest incomplete question should be shown (scroll to location).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Participant should only be able to submit the survey once.</a:t>
            </a:r>
          </a:p>
          <a:p>
            <a:pPr marL="742950" lvl="1" indent="-285750"/>
            <a:r>
              <a:rPr lang="en-US" sz="1800" dirty="0" smtClean="0"/>
              <a:t>Survey page should be inaccessibly with the same ID.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Responses </a:t>
            </a:r>
            <a:r>
              <a:rPr lang="en-US" sz="1800" dirty="0" smtClean="0"/>
              <a:t>should </a:t>
            </a:r>
            <a:r>
              <a:rPr lang="en-US" sz="1800" dirty="0"/>
              <a:t>be recorded anonymously.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900" y="381000"/>
            <a:ext cx="1358900" cy="1165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104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  <a:br>
              <a:rPr lang="en-US" dirty="0"/>
            </a:br>
            <a:r>
              <a:rPr lang="en-US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98637"/>
            <a:ext cx="7620000" cy="437356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cap="all" spc="-60" dirty="0" smtClean="0">
                <a:solidFill>
                  <a:schemeClr val="tx2"/>
                </a:solidFill>
                <a:ea typeface="+mj-ea"/>
                <a:cs typeface="+mj-cs"/>
              </a:rPr>
              <a:t>Database</a:t>
            </a:r>
            <a:endParaRPr lang="en-US" cap="all" spc="-60" dirty="0">
              <a:solidFill>
                <a:schemeClr val="tx2"/>
              </a:solidFill>
              <a:ea typeface="+mj-ea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 smtClean="0"/>
              <a:t>The database should be implemented using MySQL</a:t>
            </a:r>
          </a:p>
          <a:p>
            <a:pPr marL="742950" lvl="1" indent="-285750"/>
            <a:r>
              <a:rPr lang="en-US" sz="1700" dirty="0" smtClean="0"/>
              <a:t>Relational database</a:t>
            </a:r>
          </a:p>
          <a:p>
            <a:pPr marL="742950" lvl="1" indent="-285750"/>
            <a:r>
              <a:rPr lang="en-US" sz="1700" dirty="0" smtClean="0"/>
              <a:t>Free and open-source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 smtClean="0"/>
              <a:t>The schema should be efficiently designed</a:t>
            </a:r>
          </a:p>
          <a:p>
            <a:pPr marL="742950" lvl="1" indent="-285750"/>
            <a:r>
              <a:rPr lang="en-US" sz="1700" dirty="0" smtClean="0"/>
              <a:t>Relationships used to eliminate redundant data</a:t>
            </a:r>
          </a:p>
          <a:p>
            <a:pPr marL="742950" lvl="1" indent="-285750"/>
            <a:r>
              <a:rPr lang="en-US" sz="1700" dirty="0" smtClean="0"/>
              <a:t>Appropriate data types and length restrictions.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304800"/>
            <a:ext cx="1341437" cy="1384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261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1852613"/>
            <a:ext cx="8010525" cy="315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0097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1:</a:t>
            </a:r>
            <a:br>
              <a:rPr lang="en-US" dirty="0" smtClean="0"/>
            </a:br>
            <a:r>
              <a:rPr lang="en-US" dirty="0" smtClean="0"/>
              <a:t>Manage Survey</a:t>
            </a:r>
            <a:endParaRPr lang="en-US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752600"/>
            <a:ext cx="8077200" cy="4502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0746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4612</TotalTime>
  <Words>426</Words>
  <Application>Microsoft Office PowerPoint</Application>
  <PresentationFormat>On-screen Show (4:3)</PresentationFormat>
  <Paragraphs>99</Paragraphs>
  <Slides>19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Essential</vt:lpstr>
      <vt:lpstr>Web Survey System</vt:lpstr>
      <vt:lpstr>Project Definition</vt:lpstr>
      <vt:lpstr>What makes it unique?</vt:lpstr>
      <vt:lpstr>Project Requirements</vt:lpstr>
      <vt:lpstr>Project Requirements</vt:lpstr>
      <vt:lpstr>Project Requirements</vt:lpstr>
      <vt:lpstr>Project Requirements</vt:lpstr>
      <vt:lpstr>Subsystems</vt:lpstr>
      <vt:lpstr>Subsystem 1: Manage Survey</vt:lpstr>
      <vt:lpstr>Subsystem 2: Reminder Emails</vt:lpstr>
      <vt:lpstr>Subsystem 3: Generate Report</vt:lpstr>
      <vt:lpstr>Subsystem 4: Create Survey</vt:lpstr>
      <vt:lpstr>Subsystem 5: Manage Questions</vt:lpstr>
      <vt:lpstr>Subsystem 6: Survey Page</vt:lpstr>
      <vt:lpstr>Subsystem 7: Database</vt:lpstr>
      <vt:lpstr>System Model Sequence Diagram</vt:lpstr>
      <vt:lpstr>System Model Data Flow Diagram</vt:lpstr>
      <vt:lpstr>Software Demonstration</vt:lpstr>
      <vt:lpstr>Future Plans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System</dc:title>
  <dc:creator>Windows User</dc:creator>
  <cp:lastModifiedBy>Windows User</cp:lastModifiedBy>
  <cp:revision>87</cp:revision>
  <dcterms:created xsi:type="dcterms:W3CDTF">2018-02-18T15:18:24Z</dcterms:created>
  <dcterms:modified xsi:type="dcterms:W3CDTF">2018-04-18T15:49:18Z</dcterms:modified>
</cp:coreProperties>
</file>